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61" r:id="rId2"/>
    <p:sldId id="258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FF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1" d="100"/>
          <a:sy n="41" d="100"/>
        </p:scale>
        <p:origin x="-14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2F0432-9861-794A-A6B5-399DE3185D8F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6C0AB3-88D7-1C48-B652-2D4F06F04C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372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1A8C61-9DB2-4122-ABE8-9E52138D6DB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182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A8BC-6653-A741-87D5-0F172ED441D7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AD8B0-09EB-C149-B474-5BD929E9E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A8BC-6653-A741-87D5-0F172ED441D7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AD8B0-09EB-C149-B474-5BD929E9E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A8BC-6653-A741-87D5-0F172ED441D7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AD8B0-09EB-C149-B474-5BD929E9E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A8BC-6653-A741-87D5-0F172ED441D7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AD8B0-09EB-C149-B474-5BD929E9E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A8BC-6653-A741-87D5-0F172ED441D7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AD8B0-09EB-C149-B474-5BD929E9E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A8BC-6653-A741-87D5-0F172ED441D7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AD8B0-09EB-C149-B474-5BD929E9E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A8BC-6653-A741-87D5-0F172ED441D7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AD8B0-09EB-C149-B474-5BD929E9E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A8BC-6653-A741-87D5-0F172ED441D7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AD8B0-09EB-C149-B474-5BD929E9E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A8BC-6653-A741-87D5-0F172ED441D7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AD8B0-09EB-C149-B474-5BD929E9E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A8BC-6653-A741-87D5-0F172ED441D7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AD8B0-09EB-C149-B474-5BD929E9E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A8BC-6653-A741-87D5-0F172ED441D7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AD8B0-09EB-C149-B474-5BD929E9E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F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0A8BC-6653-A741-87D5-0F172ED441D7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AD8B0-09EB-C149-B474-5BD929E9E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31252" y="2793863"/>
            <a:ext cx="250581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0070C0"/>
                </a:solidFill>
              </a:rPr>
              <a:t>Math Talk</a:t>
            </a:r>
            <a:endParaRPr lang="en-US" sz="4400" b="1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76200"/>
            <a:ext cx="8839200" cy="6629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373508" y="2617316"/>
            <a:ext cx="2951092" cy="119379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63488" y="136417"/>
            <a:ext cx="8531129" cy="634751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24000" y="840829"/>
            <a:ext cx="2667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Mental Math</a:t>
            </a:r>
          </a:p>
          <a:p>
            <a:pPr algn="ctr"/>
            <a:r>
              <a:rPr lang="en-US" sz="2800" b="1" dirty="0" smtClean="0"/>
              <a:t>Exercise</a:t>
            </a:r>
            <a:endParaRPr lang="en-US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200946" y="4235135"/>
            <a:ext cx="320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Engage Through Signaling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81891" y="2179829"/>
            <a:ext cx="320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Review Math Strategies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757054" y="4483379"/>
            <a:ext cx="3200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Explore Mathematical Connections and Relationships</a:t>
            </a:r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79343" y="3758082"/>
            <a:ext cx="320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Construct Viable Arguments</a:t>
            </a:r>
            <a:endParaRPr lang="en-US" sz="28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163837" y="2426112"/>
            <a:ext cx="3200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Critique the Reasoning </a:t>
            </a:r>
          </a:p>
          <a:p>
            <a:pPr algn="ctr"/>
            <a:r>
              <a:rPr lang="en-US" sz="2800" b="1" dirty="0" smtClean="0"/>
              <a:t>of Others</a:t>
            </a:r>
            <a:endParaRPr lang="en-US" sz="28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7092246" y="146603"/>
            <a:ext cx="18023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FF0000"/>
                </a:solidFill>
              </a:rPr>
              <a:t>Develop Deeper </a:t>
            </a:r>
          </a:p>
          <a:p>
            <a:pPr algn="r"/>
            <a:r>
              <a:rPr lang="en-US" b="1" dirty="0" smtClean="0">
                <a:solidFill>
                  <a:srgbClr val="FF0000"/>
                </a:solidFill>
              </a:rPr>
              <a:t>Conceptual Skills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163291" y="651794"/>
            <a:ext cx="3200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Use Mathematical Language to Share Different Strategies and Approaches</a:t>
            </a:r>
            <a:endParaRPr lang="en-US" sz="28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6792999" y="5976095"/>
            <a:ext cx="21467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FF0000"/>
                </a:solidFill>
              </a:rPr>
              <a:t>Promote Critical and</a:t>
            </a:r>
          </a:p>
          <a:p>
            <a:pPr algn="r"/>
            <a:r>
              <a:rPr lang="en-US" b="1" dirty="0" smtClean="0">
                <a:solidFill>
                  <a:srgbClr val="FF0000"/>
                </a:solidFill>
              </a:rPr>
              <a:t>Creative Thinking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6044" y="5837596"/>
            <a:ext cx="26348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D</a:t>
            </a:r>
            <a:r>
              <a:rPr lang="en-US" b="1" dirty="0" smtClean="0">
                <a:solidFill>
                  <a:srgbClr val="FF0000"/>
                </a:solidFill>
              </a:rPr>
              <a:t>evelop </a:t>
            </a:r>
            <a:r>
              <a:rPr lang="en-US" b="1" dirty="0">
                <a:solidFill>
                  <a:srgbClr val="FF0000"/>
                </a:solidFill>
              </a:rPr>
              <a:t>A</a:t>
            </a:r>
            <a:r>
              <a:rPr lang="en-US" b="1" dirty="0" smtClean="0">
                <a:solidFill>
                  <a:srgbClr val="FF0000"/>
                </a:solidFill>
              </a:rPr>
              <a:t>cademic </a:t>
            </a:r>
          </a:p>
          <a:p>
            <a:r>
              <a:rPr lang="en-US" b="1" dirty="0">
                <a:solidFill>
                  <a:srgbClr val="FF0000"/>
                </a:solidFill>
              </a:rPr>
              <a:t>V</a:t>
            </a:r>
            <a:r>
              <a:rPr lang="en-US" b="1" dirty="0" smtClean="0">
                <a:solidFill>
                  <a:srgbClr val="FF0000"/>
                </a:solidFill>
              </a:rPr>
              <a:t>ocabulary in Meaningful </a:t>
            </a:r>
          </a:p>
          <a:p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-US" b="1" dirty="0" smtClean="0">
                <a:solidFill>
                  <a:srgbClr val="FF0000"/>
                </a:solidFill>
              </a:rPr>
              <a:t>ontexts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6044" y="173537"/>
            <a:ext cx="22815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Engage in Challenging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Tasks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910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2" grpId="0"/>
      <p:bldP spid="13" grpId="0"/>
      <p:bldP spid="15" grpId="0"/>
      <p:bldP spid="19" grpId="0"/>
      <p:bldP spid="2" grpId="0"/>
      <p:bldP spid="20" grpId="0"/>
      <p:bldP spid="21" grpId="0"/>
      <p:bldP spid="22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1551" y="155011"/>
            <a:ext cx="6689665" cy="391414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sz="4889" b="1" i="1" dirty="0">
                <a:solidFill>
                  <a:srgbClr val="0000FF"/>
                </a:solidFill>
              </a:rPr>
              <a:t>Math Talk</a:t>
            </a:r>
            <a:r>
              <a:rPr lang="en-US" sz="4889" b="1" i="1" dirty="0" smtClean="0">
                <a:solidFill>
                  <a:srgbClr val="0000FF"/>
                </a:solidFill>
              </a:rPr>
              <a:t> </a:t>
            </a:r>
            <a:endParaRPr lang="en-US" sz="4889" dirty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7286" y="1035512"/>
            <a:ext cx="7595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6600"/>
                </a:solidFill>
              </a:rPr>
              <a:t>Real Life Scenario </a:t>
            </a:r>
            <a:endParaRPr lang="en-US" sz="3600" b="1" dirty="0">
              <a:solidFill>
                <a:srgbClr val="FF66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7286" y="1681843"/>
            <a:ext cx="77753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Jonathan’s dad told him that he could grow a garden in his backyard.  However he could only take up 24 square feet of space.  What could the possible length and width of Jonathan’s garden be?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17862" y="4504312"/>
            <a:ext cx="66448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Area = 24 square feet 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1551" y="151347"/>
            <a:ext cx="6689665" cy="524328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sz="4889" b="1" i="1" dirty="0">
                <a:solidFill>
                  <a:srgbClr val="0000FF"/>
                </a:solidFill>
              </a:rPr>
              <a:t>Math Talk</a:t>
            </a:r>
            <a:r>
              <a:rPr lang="en-US" sz="4889" b="1" i="1" dirty="0" smtClean="0">
                <a:solidFill>
                  <a:srgbClr val="0000FF"/>
                </a:solidFill>
              </a:rPr>
              <a:t> </a:t>
            </a:r>
            <a:endParaRPr lang="en-US" sz="4889" dirty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87653" y="2778794"/>
            <a:ext cx="6454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Area = 24 square feet </a:t>
            </a:r>
            <a:endParaRPr lang="en-US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94164" y="3571916"/>
            <a:ext cx="777538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In your head </a:t>
            </a:r>
            <a:r>
              <a:rPr lang="en-US" sz="2800" b="1" dirty="0" smtClean="0">
                <a:solidFill>
                  <a:srgbClr val="FF0000"/>
                </a:solidFill>
              </a:rPr>
              <a:t>think</a:t>
            </a:r>
            <a:r>
              <a:rPr lang="en-US" sz="2800" b="1" dirty="0" smtClean="0"/>
              <a:t>: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What are some strategies you might try?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What do the variables (length and width) used in the problem represent?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Is there more than one solution to the problem?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694164" y="6141850"/>
            <a:ext cx="79926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 smtClean="0">
                <a:solidFill>
                  <a:srgbClr val="0000FF"/>
                </a:solidFill>
              </a:rPr>
              <a:t>Algebraic Thinking and Measurement 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502052" y="1255300"/>
            <a:ext cx="8361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What could the possible length and width of Jonathan’s garden be?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158</Words>
  <Application>Microsoft Macintosh PowerPoint</Application>
  <PresentationFormat>On-screen Show (4:3)</PresentationFormat>
  <Paragraphs>32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 Math Talk </vt:lpstr>
      <vt:lpstr> Math Talk </vt:lpstr>
    </vt:vector>
  </TitlesOfParts>
  <Company>Santa Ana Unified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Talk</dc:title>
  <dc:creator>Silvia Ruiz</dc:creator>
  <cp:lastModifiedBy>Nita Walker</cp:lastModifiedBy>
  <cp:revision>27</cp:revision>
  <dcterms:created xsi:type="dcterms:W3CDTF">2013-04-01T02:01:35Z</dcterms:created>
  <dcterms:modified xsi:type="dcterms:W3CDTF">2013-05-29T17:43:22Z</dcterms:modified>
</cp:coreProperties>
</file>